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6858000" cx="12192000"/>
  <p:notesSz cx="6858000" cy="9144000"/>
  <p:embeddedFontLst>
    <p:embeddedFont>
      <p:font typeface="Spectral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4" roundtripDataSignature="AMtx7mgLtwfD8gATQJLz6iWgmsa2o1Cc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pectral-regular.fntdata"/><Relationship Id="rId20" Type="http://schemas.openxmlformats.org/officeDocument/2006/relationships/slide" Target="slides/slide16.xml"/><Relationship Id="rId42" Type="http://schemas.openxmlformats.org/officeDocument/2006/relationships/font" Target="fonts/Spectral-italic.fntdata"/><Relationship Id="rId41" Type="http://schemas.openxmlformats.org/officeDocument/2006/relationships/font" Target="fonts/Spectral-bold.fntdata"/><Relationship Id="rId22" Type="http://schemas.openxmlformats.org/officeDocument/2006/relationships/slide" Target="slides/slide18.xml"/><Relationship Id="rId44" Type="http://customschemas.google.com/relationships/presentationmetadata" Target="metadata"/><Relationship Id="rId21" Type="http://schemas.openxmlformats.org/officeDocument/2006/relationships/slide" Target="slides/slide17.xml"/><Relationship Id="rId43" Type="http://schemas.openxmlformats.org/officeDocument/2006/relationships/font" Target="fonts/Spectral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838e59b946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3838e59b946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Ethan</a:t>
            </a:r>
            <a:endParaRPr/>
          </a:p>
        </p:txBody>
      </p:sp>
      <p:sp>
        <p:nvSpPr>
          <p:cNvPr id="171" name="Google Shape;171;g3838e59b946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838e59b946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3838e59b946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Ray Ikome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finance industry in the last 2-3 decades has undergone a transformation. Deregulation and technological advancements resulted in competing markets and reduced execution costs</a:t>
            </a:r>
            <a:endParaRPr/>
          </a:p>
        </p:txBody>
      </p:sp>
      <p:sp>
        <p:nvSpPr>
          <p:cNvPr id="177" name="Google Shape;177;g3838e59b946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838e59b946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838e59b946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Ethan</a:t>
            </a:r>
            <a:endParaRPr/>
          </a:p>
        </p:txBody>
      </p:sp>
      <p:sp>
        <p:nvSpPr>
          <p:cNvPr id="184" name="Google Shape;184;g3838e59b946_0_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838e59b946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3838e59b946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Ray Ikome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finance industry in the last 2-3 decades has undergone a transformation. Deregulation and technological advancements resulted in competing markets and reduced execution costs</a:t>
            </a:r>
            <a:endParaRPr/>
          </a:p>
        </p:txBody>
      </p:sp>
      <p:sp>
        <p:nvSpPr>
          <p:cNvPr id="191" name="Google Shape;191;g3838e59b946_0_1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838e59b946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838e59b946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Ethan</a:t>
            </a:r>
            <a:endParaRPr/>
          </a:p>
        </p:txBody>
      </p:sp>
      <p:sp>
        <p:nvSpPr>
          <p:cNvPr id="204" name="Google Shape;204;g3838e59b946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ffb19b2aa9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2ffb19b2aa9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211" name="Google Shape;211;g2ffb19b2aa9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83ac9997be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83ac9997be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Karel</a:t>
            </a:r>
            <a:endParaRPr/>
          </a:p>
        </p:txBody>
      </p:sp>
      <p:sp>
        <p:nvSpPr>
          <p:cNvPr id="217" name="Google Shape;217;g383ac9997be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83ac9997be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83ac9997be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Karel</a:t>
            </a:r>
            <a:endParaRPr/>
          </a:p>
        </p:txBody>
      </p:sp>
      <p:sp>
        <p:nvSpPr>
          <p:cNvPr id="225" name="Google Shape;225;g383ac9997be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83ac9997b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83ac9997b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Karel</a:t>
            </a:r>
            <a:endParaRPr/>
          </a:p>
        </p:txBody>
      </p:sp>
      <p:sp>
        <p:nvSpPr>
          <p:cNvPr id="234" name="Google Shape;234;g383ac9997b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83ac9997be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83ac9997be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Karel</a:t>
            </a:r>
            <a:endParaRPr/>
          </a:p>
        </p:txBody>
      </p:sp>
      <p:sp>
        <p:nvSpPr>
          <p:cNvPr id="244" name="Google Shape;244;g383ac9997be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112" name="Google Shape;11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838e59b946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838e59b946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3838e59b946_0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8372804ff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38372804ff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258" name="Google Shape;258;g38372804ff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838e59b946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3838e59b946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Ethan</a:t>
            </a:r>
            <a:endParaRPr/>
          </a:p>
        </p:txBody>
      </p:sp>
      <p:sp>
        <p:nvSpPr>
          <p:cNvPr id="264" name="Google Shape;264;g3838e59b946_0_1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83f6726191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83f6726191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83f6726191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8372804ff0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38372804ff0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277" name="Google Shape;277;g38372804ff0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83f6726191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383f6726191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Ethan</a:t>
            </a:r>
            <a:endParaRPr/>
          </a:p>
        </p:txBody>
      </p:sp>
      <p:sp>
        <p:nvSpPr>
          <p:cNvPr id="283" name="Google Shape;283;g383f6726191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83f6726191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383f6726191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Ethan</a:t>
            </a:r>
            <a:endParaRPr/>
          </a:p>
        </p:txBody>
      </p:sp>
      <p:sp>
        <p:nvSpPr>
          <p:cNvPr id="289" name="Google Shape;289;g383f6726191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838e59b946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3838e59b946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Ethan</a:t>
            </a:r>
            <a:endParaRPr/>
          </a:p>
        </p:txBody>
      </p:sp>
      <p:sp>
        <p:nvSpPr>
          <p:cNvPr id="295" name="Google Shape;295;g3838e59b946_0_1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83f6726191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83f6726191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83f6726191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83f6726191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83f6726191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383f6726191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119" name="Google Shape;11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83f6726191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83f6726191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83f6726191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8372804ff0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38372804ff0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325" name="Google Shape;325;g38372804ff0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7fc8c4035a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37fc8c4035a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Ethan</a:t>
            </a:r>
            <a:endParaRPr/>
          </a:p>
        </p:txBody>
      </p:sp>
      <p:sp>
        <p:nvSpPr>
          <p:cNvPr id="331" name="Google Shape;331;g37fc8c4035a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83f6726191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83f6726191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83f6726191_0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8980c813b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28980c813b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345" name="Google Shape;345;g28980c813b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Sid</a:t>
            </a:r>
            <a:endParaRPr/>
          </a:p>
        </p:txBody>
      </p:sp>
      <p:sp>
        <p:nvSpPr>
          <p:cNvPr id="358" name="Google Shape;358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7f9ba39712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37f9ba39712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Ethan</a:t>
            </a:r>
            <a:endParaRPr/>
          </a:p>
        </p:txBody>
      </p:sp>
      <p:sp>
        <p:nvSpPr>
          <p:cNvPr id="127" name="Google Shape;127;g37f9ba39712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813531f371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3813531f371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Ray Ikome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finance industry in the last 2-3 decades has undergone a transformation. Deregulation and technological advancements resulted in competing markets and reduced execution costs</a:t>
            </a:r>
            <a:endParaRPr/>
          </a:p>
        </p:txBody>
      </p:sp>
      <p:sp>
        <p:nvSpPr>
          <p:cNvPr id="135" name="Google Shape;135;g3813531f371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813531f371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3813531f371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Ethan</a:t>
            </a:r>
            <a:endParaRPr/>
          </a:p>
        </p:txBody>
      </p:sp>
      <p:sp>
        <p:nvSpPr>
          <p:cNvPr id="143" name="Google Shape;143;g3813531f371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81228b536a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81228b536a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Christo</a:t>
            </a:r>
            <a:endParaRPr/>
          </a:p>
        </p:txBody>
      </p:sp>
      <p:sp>
        <p:nvSpPr>
          <p:cNvPr id="149" name="Google Shape;149;g381228b536a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7f4b4fa32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37f4b4fa32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Everyone</a:t>
            </a:r>
            <a:endParaRPr/>
          </a:p>
        </p:txBody>
      </p:sp>
      <p:sp>
        <p:nvSpPr>
          <p:cNvPr id="155" name="Google Shape;155;g37f4b4fa32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Ray Ikome</a:t>
            </a:r>
            <a:endParaRPr/>
          </a:p>
        </p:txBody>
      </p:sp>
      <p:sp>
        <p:nvSpPr>
          <p:cNvPr id="165" name="Google Shape;16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6441918" y="3329790"/>
            <a:ext cx="4941771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" name="Google Shape;17;p15"/>
          <p:cNvPicPr preferRelativeResize="0"/>
          <p:nvPr/>
        </p:nvPicPr>
        <p:blipFill rotWithShape="1">
          <a:blip r:embed="rId2">
            <a:alphaModFix/>
          </a:blip>
          <a:srcRect b="-1" l="9358" r="0" t="23650"/>
          <a:stretch/>
        </p:blipFill>
        <p:spPr>
          <a:xfrm>
            <a:off x="0" y="0"/>
            <a:ext cx="9488312" cy="505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1">
  <p:cSld name="Section Break 1">
    <p:bg>
      <p:bgPr>
        <a:solidFill>
          <a:schemeClr val="accen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ctrTitle"/>
          </p:nvPr>
        </p:nvSpPr>
        <p:spPr>
          <a:xfrm>
            <a:off x="6991350" y="487018"/>
            <a:ext cx="4179570" cy="33773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4" name="Google Shape;74;p17"/>
          <p:cNvGrpSpPr/>
          <p:nvPr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75" name="Google Shape;75;p17"/>
            <p:cNvCxnSpPr/>
            <p:nvPr/>
          </p:nvCxnSpPr>
          <p:spPr>
            <a:xfrm rot="10800000">
              <a:off x="0" y="876300"/>
              <a:ext cx="4762500" cy="16287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" name="Google Shape;76;p17"/>
            <p:cNvCxnSpPr/>
            <p:nvPr/>
          </p:nvCxnSpPr>
          <p:spPr>
            <a:xfrm rot="10800000">
              <a:off x="2638425" y="0"/>
              <a:ext cx="2124076" cy="518636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5"/>
          <p:cNvSpPr txBox="1"/>
          <p:nvPr>
            <p:ph type="title"/>
          </p:nvPr>
        </p:nvSpPr>
        <p:spPr>
          <a:xfrm>
            <a:off x="838200" y="337192"/>
            <a:ext cx="5655197" cy="19978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" type="body"/>
          </p:nvPr>
        </p:nvSpPr>
        <p:spPr>
          <a:xfrm>
            <a:off x="838200" y="2705177"/>
            <a:ext cx="5733772" cy="448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0" name="Google Shape;80;p25"/>
          <p:cNvSpPr txBox="1"/>
          <p:nvPr>
            <p:ph idx="2" type="body"/>
          </p:nvPr>
        </p:nvSpPr>
        <p:spPr>
          <a:xfrm>
            <a:off x="838199" y="3154166"/>
            <a:ext cx="5733773" cy="3032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3" type="body"/>
          </p:nvPr>
        </p:nvSpPr>
        <p:spPr>
          <a:xfrm>
            <a:off x="7887108" y="2705177"/>
            <a:ext cx="3943627" cy="448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2" name="Google Shape;82;p25"/>
          <p:cNvSpPr txBox="1"/>
          <p:nvPr>
            <p:ph idx="4" type="body"/>
          </p:nvPr>
        </p:nvSpPr>
        <p:spPr>
          <a:xfrm>
            <a:off x="7887107" y="3164867"/>
            <a:ext cx="3943627" cy="3032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1" type="ftr"/>
          </p:nvPr>
        </p:nvSpPr>
        <p:spPr>
          <a:xfrm>
            <a:off x="843986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" name="Google Shape;85;p25"/>
          <p:cNvPicPr preferRelativeResize="0"/>
          <p:nvPr/>
        </p:nvPicPr>
        <p:blipFill rotWithShape="1">
          <a:blip r:embed="rId2">
            <a:alphaModFix/>
          </a:blip>
          <a:srcRect b="73496" l="18645" r="28732" t="319"/>
          <a:stretch/>
        </p:blipFill>
        <p:spPr>
          <a:xfrm flipH="1" rot="10800000">
            <a:off x="6308436" y="-11"/>
            <a:ext cx="5883564" cy="236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Introduc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1322318" y="268360"/>
            <a:ext cx="7288282" cy="21211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1322388" y="2763078"/>
            <a:ext cx="7288212" cy="3407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89" name="Google Shape;89;p19"/>
          <p:cNvGrpSpPr/>
          <p:nvPr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90" name="Google Shape;90;p19"/>
            <p:cNvCxnSpPr/>
            <p:nvPr/>
          </p:nvCxnSpPr>
          <p:spPr>
            <a:xfrm>
              <a:off x="9096375" y="1497012"/>
              <a:ext cx="30956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" name="Google Shape;91;p19"/>
            <p:cNvCxnSpPr/>
            <p:nvPr/>
          </p:nvCxnSpPr>
          <p:spPr>
            <a:xfrm flipH="1">
              <a:off x="9381744" y="-25401"/>
              <a:ext cx="2810256" cy="688340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92" name="Google Shape;92;p19"/>
          <p:cNvCxnSpPr/>
          <p:nvPr/>
        </p:nvCxnSpPr>
        <p:spPr>
          <a:xfrm flipH="1" rot="10800000">
            <a:off x="-1" y="-25403"/>
            <a:ext cx="1210573" cy="204816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13335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23"/>
          <p:cNvCxnSpPr/>
          <p:nvPr/>
        </p:nvCxnSpPr>
        <p:spPr>
          <a:xfrm rot="10800000">
            <a:off x="3094182" y="0"/>
            <a:ext cx="1745673" cy="389774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" name="Google Shape;97;p23"/>
          <p:cNvSpPr txBox="1"/>
          <p:nvPr>
            <p:ph type="title"/>
          </p:nvPr>
        </p:nvSpPr>
        <p:spPr>
          <a:xfrm>
            <a:off x="5476874" y="1671639"/>
            <a:ext cx="5884027" cy="120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3"/>
          <p:cNvSpPr/>
          <p:nvPr>
            <p:ph idx="2" type="pic"/>
          </p:nvPr>
        </p:nvSpPr>
        <p:spPr>
          <a:xfrm>
            <a:off x="-28230" y="-9144"/>
            <a:ext cx="5481955" cy="687628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3"/>
          <p:cNvSpPr txBox="1"/>
          <p:nvPr>
            <p:ph idx="11" type="ftr"/>
          </p:nvPr>
        </p:nvSpPr>
        <p:spPr>
          <a:xfrm>
            <a:off x="8255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23"/>
          <p:cNvSpPr txBox="1"/>
          <p:nvPr>
            <p:ph idx="1" type="body"/>
          </p:nvPr>
        </p:nvSpPr>
        <p:spPr>
          <a:xfrm>
            <a:off x="5453725" y="3660774"/>
            <a:ext cx="5907176" cy="2536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6"/>
          <p:cNvPicPr preferRelativeResize="0"/>
          <p:nvPr/>
        </p:nvPicPr>
        <p:blipFill rotWithShape="1">
          <a:blip r:embed="rId2">
            <a:alphaModFix/>
          </a:blip>
          <a:srcRect b="23070" l="0" r="28339" t="1830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6"/>
          <p:cNvSpPr txBox="1"/>
          <p:nvPr>
            <p:ph type="title"/>
          </p:nvPr>
        </p:nvSpPr>
        <p:spPr>
          <a:xfrm>
            <a:off x="1333500" y="1020445"/>
            <a:ext cx="289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" type="body"/>
          </p:nvPr>
        </p:nvSpPr>
        <p:spPr>
          <a:xfrm>
            <a:off x="1333500" y="2674013"/>
            <a:ext cx="2895600" cy="3269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1" type="ftr"/>
          </p:nvPr>
        </p:nvSpPr>
        <p:spPr>
          <a:xfrm>
            <a:off x="13335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2">
  <p:cSld name="Section Break 2">
    <p:bg>
      <p:bgPr>
        <a:solidFill>
          <a:schemeClr val="dk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8"/>
          <p:cNvSpPr txBox="1"/>
          <p:nvPr>
            <p:ph type="ctrTitle"/>
          </p:nvPr>
        </p:nvSpPr>
        <p:spPr>
          <a:xfrm>
            <a:off x="6991350" y="487680"/>
            <a:ext cx="4179570" cy="33766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6" name="Google Shape;26;p18"/>
          <p:cNvCxnSpPr/>
          <p:nvPr/>
        </p:nvCxnSpPr>
        <p:spPr>
          <a:xfrm>
            <a:off x="3990667" y="0"/>
            <a:ext cx="1126278" cy="2512291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" name="Google Shape;27;p18"/>
          <p:cNvSpPr/>
          <p:nvPr>
            <p:ph idx="2" type="pic"/>
          </p:nvPr>
        </p:nvSpPr>
        <p:spPr>
          <a:xfrm>
            <a:off x="0" y="-5080"/>
            <a:ext cx="6576291" cy="687260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2">
  <p:cSld name="Two Content 2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2"/>
          <p:cNvSpPr txBox="1"/>
          <p:nvPr>
            <p:ph type="title"/>
          </p:nvPr>
        </p:nvSpPr>
        <p:spPr>
          <a:xfrm>
            <a:off x="1341120" y="558801"/>
            <a:ext cx="9953308" cy="17808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" name="Google Shape;30;p22"/>
          <p:cNvGrpSpPr/>
          <p:nvPr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31" name="Google Shape;31;p22"/>
            <p:cNvCxnSpPr/>
            <p:nvPr/>
          </p:nvCxnSpPr>
          <p:spPr>
            <a:xfrm rot="10800000">
              <a:off x="7334250" y="0"/>
              <a:ext cx="485775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22"/>
            <p:cNvCxnSpPr/>
            <p:nvPr/>
          </p:nvCxnSpPr>
          <p:spPr>
            <a:xfrm>
              <a:off x="11487150" y="0"/>
              <a:ext cx="704850" cy="17240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3" name="Google Shape;33;p22"/>
          <p:cNvSpPr txBox="1"/>
          <p:nvPr>
            <p:ph idx="1" type="body"/>
          </p:nvPr>
        </p:nvSpPr>
        <p:spPr>
          <a:xfrm>
            <a:off x="1341120" y="2960877"/>
            <a:ext cx="2722880" cy="351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22"/>
          <p:cNvSpPr txBox="1"/>
          <p:nvPr>
            <p:ph idx="2" type="body"/>
          </p:nvPr>
        </p:nvSpPr>
        <p:spPr>
          <a:xfrm>
            <a:off x="1341120" y="3392035"/>
            <a:ext cx="2722880" cy="2907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lphaLcPeriod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arenR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lphaLcParenR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romanLcPeriod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3" type="body"/>
          </p:nvPr>
        </p:nvSpPr>
        <p:spPr>
          <a:xfrm>
            <a:off x="4754881" y="2960877"/>
            <a:ext cx="5516880" cy="351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" name="Google Shape;36;p22"/>
          <p:cNvSpPr txBox="1"/>
          <p:nvPr>
            <p:ph idx="4" type="body"/>
          </p:nvPr>
        </p:nvSpPr>
        <p:spPr>
          <a:xfrm>
            <a:off x="4754881" y="3324859"/>
            <a:ext cx="5506720" cy="3031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1" type="ftr"/>
          </p:nvPr>
        </p:nvSpPr>
        <p:spPr>
          <a:xfrm>
            <a:off x="13335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1">
  <p:cSld name="Two Content 1">
    <p:bg>
      <p:bgPr>
        <a:solidFill>
          <a:schemeClr val="accen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21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25785" y="0"/>
            <a:ext cx="4093633" cy="391239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1"/>
          <p:cNvSpPr txBox="1"/>
          <p:nvPr>
            <p:ph type="title"/>
          </p:nvPr>
        </p:nvSpPr>
        <p:spPr>
          <a:xfrm>
            <a:off x="2933700" y="568961"/>
            <a:ext cx="8420100" cy="17808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2933700" y="2797255"/>
            <a:ext cx="3924300" cy="464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2933700" y="3251596"/>
            <a:ext cx="3943627" cy="3234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3" type="body"/>
          </p:nvPr>
        </p:nvSpPr>
        <p:spPr>
          <a:xfrm>
            <a:off x="7410173" y="2797255"/>
            <a:ext cx="3943627" cy="464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1"/>
          <p:cNvSpPr txBox="1"/>
          <p:nvPr>
            <p:ph idx="4" type="body"/>
          </p:nvPr>
        </p:nvSpPr>
        <p:spPr>
          <a:xfrm>
            <a:off x="7410173" y="3251595"/>
            <a:ext cx="3943627" cy="3234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1" type="ftr"/>
          </p:nvPr>
        </p:nvSpPr>
        <p:spPr>
          <a:xfrm>
            <a:off x="296926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3">
  <p:cSld name="Section Break 3">
    <p:bg>
      <p:bgPr>
        <a:solidFill>
          <a:schemeClr val="dk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0"/>
          <p:cNvSpPr txBox="1"/>
          <p:nvPr>
            <p:ph type="ctrTitle"/>
          </p:nvPr>
        </p:nvSpPr>
        <p:spPr>
          <a:xfrm>
            <a:off x="6991350" y="406400"/>
            <a:ext cx="4179570" cy="34579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0" name="Google Shape;5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28675"/>
            <a:ext cx="587692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1">
  <p:cSld name="Table 1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4"/>
          <p:cNvSpPr txBox="1"/>
          <p:nvPr>
            <p:ph type="title"/>
          </p:nvPr>
        </p:nvSpPr>
        <p:spPr>
          <a:xfrm>
            <a:off x="838201" y="895350"/>
            <a:ext cx="3247662" cy="19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" type="body"/>
          </p:nvPr>
        </p:nvSpPr>
        <p:spPr>
          <a:xfrm>
            <a:off x="838200" y="2813049"/>
            <a:ext cx="3247662" cy="32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24"/>
          <p:cNvSpPr txBox="1"/>
          <p:nvPr>
            <p:ph idx="11" type="ftr"/>
          </p:nvPr>
        </p:nvSpPr>
        <p:spPr>
          <a:xfrm>
            <a:off x="731615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4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6" name="Google Shape;56;p24"/>
          <p:cNvGrpSpPr/>
          <p:nvPr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57" name="Google Shape;57;p24"/>
            <p:cNvCxnSpPr/>
            <p:nvPr/>
          </p:nvCxnSpPr>
          <p:spPr>
            <a:xfrm flipH="1">
              <a:off x="0" y="0"/>
              <a:ext cx="1238250" cy="31051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" name="Google Shape;58;p24"/>
            <p:cNvCxnSpPr/>
            <p:nvPr/>
          </p:nvCxnSpPr>
          <p:spPr>
            <a:xfrm flipH="1">
              <a:off x="0" y="0"/>
              <a:ext cx="2238376" cy="2476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2">
  <p:cSld name="Table 2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26"/>
          <p:cNvGrpSpPr/>
          <p:nvPr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61" name="Google Shape;61;p26"/>
            <p:cNvCxnSpPr/>
            <p:nvPr/>
          </p:nvCxnSpPr>
          <p:spPr>
            <a:xfrm flipH="1" rot="10800000">
              <a:off x="0" y="0"/>
              <a:ext cx="259080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" name="Google Shape;62;p26"/>
            <p:cNvCxnSpPr/>
            <p:nvPr/>
          </p:nvCxnSpPr>
          <p:spPr>
            <a:xfrm flipH="1">
              <a:off x="0" y="0"/>
              <a:ext cx="704850" cy="102790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3" name="Google Shape;63;p26"/>
          <p:cNvSpPr txBox="1"/>
          <p:nvPr>
            <p:ph type="title"/>
          </p:nvPr>
        </p:nvSpPr>
        <p:spPr>
          <a:xfrm>
            <a:off x="838200" y="3535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1" type="ftr"/>
          </p:nvPr>
        </p:nvSpPr>
        <p:spPr>
          <a:xfrm>
            <a:off x="838200" y="6356349"/>
            <a:ext cx="38192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6"/>
          <p:cNvSpPr txBox="1"/>
          <p:nvPr>
            <p:ph idx="12" type="sldNum"/>
          </p:nvPr>
        </p:nvSpPr>
        <p:spPr>
          <a:xfrm>
            <a:off x="10373350" y="6356349"/>
            <a:ext cx="98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 type="title">
  <p:cSld name="TITLE"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7"/>
          <p:cNvSpPr txBox="1"/>
          <p:nvPr>
            <p:ph type="ctrTitle"/>
          </p:nvPr>
        </p:nvSpPr>
        <p:spPr>
          <a:xfrm>
            <a:off x="4267200" y="1615736"/>
            <a:ext cx="4179570" cy="1524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7"/>
          <p:cNvSpPr txBox="1"/>
          <p:nvPr>
            <p:ph idx="1" type="subTitle"/>
          </p:nvPr>
        </p:nvSpPr>
        <p:spPr>
          <a:xfrm>
            <a:off x="4267200" y="3238103"/>
            <a:ext cx="4179570" cy="2850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69" name="Google Shape;6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1769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7"/>
          <p:cNvSpPr txBox="1"/>
          <p:nvPr>
            <p:ph idx="11" type="ftr"/>
          </p:nvPr>
        </p:nvSpPr>
        <p:spPr>
          <a:xfrm>
            <a:off x="4267200" y="6356350"/>
            <a:ext cx="417957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2" type="sldNum"/>
          </p:nvPr>
        </p:nvSpPr>
        <p:spPr>
          <a:xfrm>
            <a:off x="9579428" y="6356350"/>
            <a:ext cx="17743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ark-funds.com/funds/arkk#hold" TargetMode="External"/><Relationship Id="rId4" Type="http://schemas.openxmlformats.org/officeDocument/2006/relationships/hyperlink" Target="https://finance.yahoo.com/quote/SPY/holdings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rive.google.com/file/d/1V2a7JKQ1bpxhF_XvPgah2TEk7aASQJs9/view?usp=sharing" TargetMode="External"/><Relationship Id="rId4" Type="http://schemas.openxmlformats.org/officeDocument/2006/relationships/hyperlink" Target="https://drive.google.com/file/d/1V2a7JKQ1bpxhF_XvPgah2TEk7aASQJs9/view?usp=sharing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9.jpg"/><Relationship Id="rId5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"/>
          <p:cNvSpPr txBox="1"/>
          <p:nvPr>
            <p:ph type="ctrTitle"/>
          </p:nvPr>
        </p:nvSpPr>
        <p:spPr>
          <a:xfrm>
            <a:off x="3620050" y="3859175"/>
            <a:ext cx="8267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6000">
                <a:latin typeface="Spectral"/>
                <a:ea typeface="Spectral"/>
                <a:cs typeface="Spectral"/>
                <a:sym typeface="Spectral"/>
              </a:rPr>
              <a:t>Welcome! </a:t>
            </a:r>
            <a:endParaRPr sz="60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6000">
                <a:latin typeface="Spectral"/>
                <a:ea typeface="Spectral"/>
                <a:cs typeface="Spectral"/>
                <a:sym typeface="Spectral"/>
              </a:rPr>
              <a:t>Please, have a seat.</a:t>
            </a:r>
            <a:endParaRPr sz="60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8802975" y="342200"/>
            <a:ext cx="3000000" cy="19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1" lang="en-US" sz="35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CWRU Quants</a:t>
            </a:r>
            <a:endParaRPr b="0" i="1" sz="35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1" lang="en-US" sz="25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quants@case.edu</a:t>
            </a:r>
            <a:endParaRPr b="0" i="1" sz="25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1" sz="32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1" sz="32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838e59b946_0_5"/>
          <p:cNvSpPr txBox="1"/>
          <p:nvPr/>
        </p:nvSpPr>
        <p:spPr>
          <a:xfrm>
            <a:off x="705300" y="1706925"/>
            <a:ext cx="10781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security 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- tradable financial asset that holds monetary value and represents a financial claim 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(e.g. ownership in a company, creditor relationship with 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government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or corporation, etc.)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The purpose of securities is to allow investors to earn financial returns, while enabling issuers to raise capital for projects, expansion, or whatever they need $ for.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838e59b946_0_15"/>
          <p:cNvSpPr txBox="1"/>
          <p:nvPr/>
        </p:nvSpPr>
        <p:spPr>
          <a:xfrm>
            <a:off x="3804750" y="1127800"/>
            <a:ext cx="6107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Securities vs. Commodities</a:t>
            </a:r>
            <a:endParaRPr b="1"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0" name="Google Shape;180;g3838e59b946_0_15"/>
          <p:cNvSpPr txBox="1"/>
          <p:nvPr/>
        </p:nvSpPr>
        <p:spPr>
          <a:xfrm>
            <a:off x="2009325" y="2253175"/>
            <a:ext cx="9684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Commodities (oil, gold, wheat) are physical goods with intrinsic value, not financial contracts.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however, you can have securities (futures, etfs, etc.) based </a:t>
            </a:r>
            <a:r>
              <a:rPr i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off of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commodities. Such as an etf that tracks gold, real estate, etc.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838e59b946_0_119"/>
          <p:cNvSpPr txBox="1"/>
          <p:nvPr/>
        </p:nvSpPr>
        <p:spPr>
          <a:xfrm>
            <a:off x="2866900" y="1127800"/>
            <a:ext cx="610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Types of Securities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7" name="Google Shape;187;g3838e59b946_0_119"/>
          <p:cNvSpPr txBox="1"/>
          <p:nvPr/>
        </p:nvSpPr>
        <p:spPr>
          <a:xfrm>
            <a:off x="1078300" y="2088175"/>
            <a:ext cx="96846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b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equities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(stocks)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ownership in a company, voting rights, dividends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ex: $AAPL, $TSLA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ETFs (exchange-traded funds)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ex: $SPY, $QQQ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b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fixed income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(bonds)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debt instruments paying coupons + principal 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amount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government bonds, corp bonds, municipal bonds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b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derivative instruments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(based off of equities or bonds)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options, futures, swaps (we will discuss this next week)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838e59b946_0_126"/>
          <p:cNvSpPr txBox="1"/>
          <p:nvPr/>
        </p:nvSpPr>
        <p:spPr>
          <a:xfrm>
            <a:off x="5232825" y="1109025"/>
            <a:ext cx="323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What is an ETF?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4" name="Google Shape;194;g3838e59b946_0_126"/>
          <p:cNvSpPr txBox="1"/>
          <p:nvPr/>
        </p:nvSpPr>
        <p:spPr>
          <a:xfrm>
            <a:off x="2098100" y="2088175"/>
            <a:ext cx="97455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collection of securities or commodities into a buyable “package” that contains a certain theme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people can make ETFs to track almost anything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latin typeface="Spectral"/>
                <a:ea typeface="Spectral"/>
                <a:cs typeface="Spectral"/>
                <a:sym typeface="Spectral"/>
                <a:hlinkClick r:id="rId3"/>
              </a:rPr>
              <a:t>ex: ARKK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latin typeface="Spectral"/>
                <a:ea typeface="Spectral"/>
                <a:cs typeface="Spectral"/>
                <a:sym typeface="Spectral"/>
                <a:hlinkClick r:id="rId4"/>
              </a:rPr>
              <a:t>ex: SPY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195" name="Google Shape;195;g3838e59b946_0_126"/>
          <p:cNvGrpSpPr/>
          <p:nvPr/>
        </p:nvGrpSpPr>
        <p:grpSpPr>
          <a:xfrm>
            <a:off x="5232821" y="3929474"/>
            <a:ext cx="5483286" cy="2536637"/>
            <a:chOff x="3552200" y="3763275"/>
            <a:chExt cx="5929800" cy="2743200"/>
          </a:xfrm>
        </p:grpSpPr>
        <p:sp>
          <p:nvSpPr>
            <p:cNvPr id="196" name="Google Shape;196;g3838e59b946_0_126"/>
            <p:cNvSpPr/>
            <p:nvPr/>
          </p:nvSpPr>
          <p:spPr>
            <a:xfrm>
              <a:off x="3552200" y="3763275"/>
              <a:ext cx="5929800" cy="2743200"/>
            </a:xfrm>
            <a:prstGeom prst="rect">
              <a:avLst/>
            </a:prstGeom>
            <a:solidFill>
              <a:schemeClr val="lt2"/>
            </a:solidFill>
            <a:ln cap="flat" cmpd="sng" w="88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4550" lIns="84550" spcFirstLastPara="1" rIns="84550" wrap="square" tIns="84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94"/>
            </a:p>
          </p:txBody>
        </p:sp>
        <p:sp>
          <p:nvSpPr>
            <p:cNvPr id="197" name="Google Shape;197;g3838e59b946_0_126"/>
            <p:cNvSpPr/>
            <p:nvPr/>
          </p:nvSpPr>
          <p:spPr>
            <a:xfrm>
              <a:off x="4077825" y="3929225"/>
              <a:ext cx="1155000" cy="1062300"/>
            </a:xfrm>
            <a:prstGeom prst="ellipse">
              <a:avLst/>
            </a:prstGeom>
            <a:solidFill>
              <a:schemeClr val="lt2"/>
            </a:solidFill>
            <a:ln cap="flat" cmpd="sng" w="88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4550" lIns="84550" spcFirstLastPara="1" rIns="84550" wrap="square" tIns="84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94"/>
                <a:t>Nvidia</a:t>
              </a:r>
              <a:endParaRPr sz="1294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94"/>
                <a:t>25%</a:t>
              </a:r>
              <a:endParaRPr sz="1294"/>
            </a:p>
          </p:txBody>
        </p:sp>
        <p:sp>
          <p:nvSpPr>
            <p:cNvPr id="198" name="Google Shape;198;g3838e59b946_0_126"/>
            <p:cNvSpPr/>
            <p:nvPr/>
          </p:nvSpPr>
          <p:spPr>
            <a:xfrm>
              <a:off x="7900750" y="5172475"/>
              <a:ext cx="1155000" cy="1062300"/>
            </a:xfrm>
            <a:prstGeom prst="ellipse">
              <a:avLst/>
            </a:prstGeom>
            <a:solidFill>
              <a:schemeClr val="lt2"/>
            </a:solidFill>
            <a:ln cap="flat" cmpd="sng" w="88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4550" lIns="84550" spcFirstLastPara="1" rIns="84550" wrap="square" tIns="84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94"/>
                <a:t>AMD</a:t>
              </a:r>
              <a:endParaRPr sz="1294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94"/>
                <a:t>25%</a:t>
              </a:r>
              <a:endParaRPr sz="1294"/>
            </a:p>
          </p:txBody>
        </p:sp>
        <p:sp>
          <p:nvSpPr>
            <p:cNvPr id="199" name="Google Shape;199;g3838e59b946_0_126"/>
            <p:cNvSpPr/>
            <p:nvPr/>
          </p:nvSpPr>
          <p:spPr>
            <a:xfrm>
              <a:off x="6611675" y="3929225"/>
              <a:ext cx="1155000" cy="1062300"/>
            </a:xfrm>
            <a:prstGeom prst="ellipse">
              <a:avLst/>
            </a:prstGeom>
            <a:solidFill>
              <a:schemeClr val="lt2"/>
            </a:solidFill>
            <a:ln cap="flat" cmpd="sng" w="88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4550" lIns="84550" spcFirstLastPara="1" rIns="84550" wrap="square" tIns="84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94"/>
                <a:t>Intel</a:t>
              </a:r>
              <a:endParaRPr sz="1294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94"/>
                <a:t>25%</a:t>
              </a:r>
              <a:endParaRPr sz="1294"/>
            </a:p>
          </p:txBody>
        </p:sp>
        <p:sp>
          <p:nvSpPr>
            <p:cNvPr id="200" name="Google Shape;200;g3838e59b946_0_126"/>
            <p:cNvSpPr/>
            <p:nvPr/>
          </p:nvSpPr>
          <p:spPr>
            <a:xfrm>
              <a:off x="5287025" y="5172475"/>
              <a:ext cx="1155000" cy="1062300"/>
            </a:xfrm>
            <a:prstGeom prst="ellipse">
              <a:avLst/>
            </a:prstGeom>
            <a:solidFill>
              <a:schemeClr val="lt2"/>
            </a:solidFill>
            <a:ln cap="flat" cmpd="sng" w="88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4550" lIns="84550" spcFirstLastPara="1" rIns="84550" wrap="square" tIns="84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94"/>
                <a:t>TSMC</a:t>
              </a:r>
              <a:endParaRPr sz="1294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94"/>
                <a:t>25%</a:t>
              </a:r>
              <a:endParaRPr sz="1294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838e59b946_0_10"/>
          <p:cNvSpPr txBox="1"/>
          <p:nvPr/>
        </p:nvSpPr>
        <p:spPr>
          <a:xfrm>
            <a:off x="2994450" y="1388075"/>
            <a:ext cx="620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07" name="Google Shape;207;g3838e59b946_0_10"/>
          <p:cNvSpPr txBox="1"/>
          <p:nvPr/>
        </p:nvSpPr>
        <p:spPr>
          <a:xfrm>
            <a:off x="1701200" y="1245200"/>
            <a:ext cx="99927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Why would you want to invest in an ETF?</a:t>
            </a:r>
            <a:endParaRPr b="1"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instant diversification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low effort vs. building your own portfolio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easy exposure to markets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hedging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thematic investing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believe in AI? buy an AI ETF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believe in future of clean energy? buy a clean energy ETF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ffb19b2aa9_0_72"/>
          <p:cNvSpPr txBox="1"/>
          <p:nvPr>
            <p:ph type="ctrTitle"/>
          </p:nvPr>
        </p:nvSpPr>
        <p:spPr>
          <a:xfrm>
            <a:off x="6991350" y="863600"/>
            <a:ext cx="41796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Measures of Risk and Return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83ac9997be_0_50"/>
          <p:cNvSpPr txBox="1"/>
          <p:nvPr>
            <p:ph type="title"/>
          </p:nvPr>
        </p:nvSpPr>
        <p:spPr>
          <a:xfrm>
            <a:off x="773800" y="302076"/>
            <a:ext cx="9953400" cy="816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Spectral"/>
                <a:ea typeface="Spectral"/>
                <a:cs typeface="Spectral"/>
                <a:sym typeface="Spectral"/>
              </a:rPr>
              <a:t>Returns</a:t>
            </a:r>
            <a:endParaRPr b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20" name="Google Shape;220;g383ac9997be_0_50"/>
          <p:cNvSpPr txBox="1"/>
          <p:nvPr>
            <p:ph idx="2" type="body"/>
          </p:nvPr>
        </p:nvSpPr>
        <p:spPr>
          <a:xfrm>
            <a:off x="608200" y="1448750"/>
            <a:ext cx="10284600" cy="49077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How do we compute returns of a security?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 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Font typeface="Spectral"/>
              <a:buChar char="-"/>
            </a:pP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We can compute the difference between the current price of a security and the prior price of the security divided by that prior price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-406400" lvl="1" marL="18288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-"/>
            </a:pP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This will give you the % return of a security over some time period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21" name="Google Shape;221;g383ac9997be_0_50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83ac9997be_0_64"/>
          <p:cNvSpPr txBox="1"/>
          <p:nvPr>
            <p:ph type="title"/>
          </p:nvPr>
        </p:nvSpPr>
        <p:spPr>
          <a:xfrm>
            <a:off x="773800" y="302076"/>
            <a:ext cx="9953400" cy="816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Spectral"/>
                <a:ea typeface="Spectral"/>
                <a:cs typeface="Spectral"/>
                <a:sym typeface="Spectral"/>
              </a:rPr>
              <a:t>Drawdowns</a:t>
            </a:r>
            <a:endParaRPr b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28" name="Google Shape;228;g383ac9997be_0_64"/>
          <p:cNvSpPr txBox="1"/>
          <p:nvPr>
            <p:ph idx="2" type="body"/>
          </p:nvPr>
        </p:nvSpPr>
        <p:spPr>
          <a:xfrm>
            <a:off x="608200" y="1448750"/>
            <a:ext cx="10284600" cy="49077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Font typeface="Spectral"/>
              <a:buChar char="-"/>
            </a:pPr>
            <a:r>
              <a:rPr b="1" lang="en-US" sz="2800">
                <a:latin typeface="Spectral"/>
                <a:ea typeface="Spectral"/>
                <a:cs typeface="Spectral"/>
                <a:sym typeface="Spectral"/>
              </a:rPr>
              <a:t>Drawdown (</a:t>
            </a:r>
            <a:r>
              <a:rPr b="1" i="1" lang="en-US" sz="2800">
                <a:latin typeface="Spectral"/>
                <a:ea typeface="Spectral"/>
                <a:cs typeface="Spectral"/>
                <a:sym typeface="Spectral"/>
              </a:rPr>
              <a:t>broadly</a:t>
            </a:r>
            <a:r>
              <a:rPr b="1" lang="en-US" sz="2800">
                <a:latin typeface="Spectral"/>
                <a:ea typeface="Spectral"/>
                <a:cs typeface="Spectral"/>
                <a:sym typeface="Spectral"/>
              </a:rPr>
              <a:t>): </a:t>
            </a: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The measure of decline from a historical peak of some asset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-"/>
            </a:pP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A fundamental measure of risk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-"/>
            </a:pPr>
            <a:r>
              <a:rPr b="1" lang="en-US" sz="2800">
                <a:latin typeface="Spectral"/>
                <a:ea typeface="Spectral"/>
                <a:cs typeface="Spectral"/>
                <a:sym typeface="Spectral"/>
              </a:rPr>
              <a:t>Maximum Drawdown: </a:t>
            </a: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The largest difference between a peak and trough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-"/>
            </a:pPr>
            <a:r>
              <a:rPr b="1" lang="en-US" sz="2800">
                <a:latin typeface="Spectral"/>
                <a:ea typeface="Spectral"/>
                <a:cs typeface="Spectral"/>
                <a:sym typeface="Spectral"/>
              </a:rPr>
              <a:t>Average Drawdown: </a:t>
            </a: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The time average of drawdowns up to a time </a:t>
            </a:r>
            <a:r>
              <a:rPr i="1" lang="en-US" sz="2800">
                <a:latin typeface="Spectral"/>
                <a:ea typeface="Spectral"/>
                <a:cs typeface="Spectral"/>
                <a:sym typeface="Spectral"/>
              </a:rPr>
              <a:t>T</a:t>
            </a: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 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29" name="Google Shape;229;g383ac9997be_0_64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" name="Google Shape;230;g383ac9997be_0_64" title="Drawdown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763" y="4203300"/>
            <a:ext cx="5511474" cy="265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83ac9997be_0_0"/>
          <p:cNvSpPr txBox="1"/>
          <p:nvPr>
            <p:ph type="title"/>
          </p:nvPr>
        </p:nvSpPr>
        <p:spPr>
          <a:xfrm>
            <a:off x="773800" y="302076"/>
            <a:ext cx="9953400" cy="816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Spectral"/>
                <a:ea typeface="Spectral"/>
                <a:cs typeface="Spectral"/>
                <a:sym typeface="Spectral"/>
              </a:rPr>
              <a:t>Covariance &amp; Correlation</a:t>
            </a:r>
            <a:endParaRPr b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7" name="Google Shape;237;g383ac9997be_0_0"/>
          <p:cNvSpPr txBox="1"/>
          <p:nvPr>
            <p:ph idx="2" type="body"/>
          </p:nvPr>
        </p:nvSpPr>
        <p:spPr>
          <a:xfrm>
            <a:off x="608200" y="1448750"/>
            <a:ext cx="10284600" cy="26586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800">
                <a:latin typeface="Spectral"/>
                <a:ea typeface="Spectral"/>
                <a:cs typeface="Spectral"/>
                <a:sym typeface="Spectral"/>
              </a:rPr>
              <a:t>Covariance</a:t>
            </a:r>
            <a:endParaRPr b="1" sz="2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-Statistical concept that intuitively measures how closely two random variables “move” together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-A positive covariance: They move in the same direction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-A negative covariance: They move in opposite directions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8" name="Google Shape;238;g383ac9997be_0_0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g383ac9997be_0_0"/>
          <p:cNvSpPr txBox="1"/>
          <p:nvPr>
            <p:ph idx="2" type="body"/>
          </p:nvPr>
        </p:nvSpPr>
        <p:spPr>
          <a:xfrm>
            <a:off x="608200" y="4034000"/>
            <a:ext cx="10284600" cy="17055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800">
                <a:latin typeface="Spectral"/>
                <a:ea typeface="Spectral"/>
                <a:cs typeface="Spectral"/>
                <a:sym typeface="Spectral"/>
              </a:rPr>
              <a:t>Correlation</a:t>
            </a:r>
            <a:endParaRPr b="1" sz="2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-Similar to covariance, and is actually derived from it, though it is bounded between -1 and 1 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40" name="Google Shape;240;g383ac9997be_0_0"/>
          <p:cNvSpPr txBox="1"/>
          <p:nvPr>
            <p:ph idx="2" type="body"/>
          </p:nvPr>
        </p:nvSpPr>
        <p:spPr>
          <a:xfrm>
            <a:off x="368050" y="5739500"/>
            <a:ext cx="10764900" cy="8166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 sz="2800">
                <a:latin typeface="Spectral"/>
                <a:ea typeface="Spectral"/>
                <a:cs typeface="Spectral"/>
                <a:sym typeface="Spectral"/>
              </a:rPr>
              <a:t>* In practice these are arranged in a covariance matrix for multiple assets</a:t>
            </a:r>
            <a:endParaRPr i="1" sz="2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83ac9997be_0_22"/>
          <p:cNvSpPr txBox="1"/>
          <p:nvPr>
            <p:ph type="title"/>
          </p:nvPr>
        </p:nvSpPr>
        <p:spPr>
          <a:xfrm>
            <a:off x="773800" y="302076"/>
            <a:ext cx="9953400" cy="816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Spectral"/>
                <a:ea typeface="Spectral"/>
                <a:cs typeface="Spectral"/>
                <a:sym typeface="Spectral"/>
              </a:rPr>
              <a:t>Beta</a:t>
            </a:r>
            <a:endParaRPr b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47" name="Google Shape;247;g383ac9997be_0_22"/>
          <p:cNvSpPr txBox="1"/>
          <p:nvPr>
            <p:ph idx="2" type="body"/>
          </p:nvPr>
        </p:nvSpPr>
        <p:spPr>
          <a:xfrm>
            <a:off x="608200" y="1448750"/>
            <a:ext cx="10284600" cy="4907700"/>
          </a:xfrm>
          <a:prstGeom prst="rect">
            <a:avLst/>
          </a:prstGeom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Font typeface="Spectral"/>
              <a:buChar char="-"/>
            </a:pP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A measure of how volatile a </a:t>
            </a:r>
            <a:r>
              <a:rPr i="1" lang="en-US" sz="2800">
                <a:latin typeface="Spectral"/>
                <a:ea typeface="Spectral"/>
                <a:cs typeface="Spectral"/>
                <a:sym typeface="Spectral"/>
              </a:rPr>
              <a:t>specific </a:t>
            </a: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security is compared to the overall market (S&amp;P 500 or similar)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-"/>
            </a:pP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Calculated as the covariance between some security and the overall market, divided by the variance of market returns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-"/>
            </a:pP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Just the slope of the regression line of the security’s returns vs. the market’s returns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Font typeface="Spectral"/>
              <a:buChar char="-"/>
            </a:pP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𝛽&lt;1: less volatility than the market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-"/>
            </a:pP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𝛽=1: market returns and security move in line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Spectral"/>
              <a:buChar char="-"/>
            </a:pPr>
            <a:r>
              <a:rPr lang="en-US" sz="2800">
                <a:latin typeface="Spectral"/>
                <a:ea typeface="Spectral"/>
                <a:cs typeface="Spectral"/>
                <a:sym typeface="Spectral"/>
              </a:rPr>
              <a:t>𝛽&gt;1: more volatility than the market</a:t>
            </a:r>
            <a:endParaRPr sz="28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48" name="Google Shape;248;g383ac9997be_0_22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/>
          <p:nvPr>
            <p:ph type="title"/>
          </p:nvPr>
        </p:nvSpPr>
        <p:spPr>
          <a:xfrm>
            <a:off x="1333500" y="1020445"/>
            <a:ext cx="289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AGENDA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1015225" y="2484450"/>
            <a:ext cx="4032300" cy="27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Event Recap</a:t>
            </a:r>
            <a:r>
              <a:rPr lang="en-US" sz="18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s</a:t>
            </a:r>
            <a:endParaRPr sz="18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Placement Updates</a:t>
            </a:r>
            <a:endParaRPr b="0" i="0" sz="1800" u="none" cap="none" strike="noStrike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Types of Securities</a:t>
            </a:r>
            <a:endParaRPr sz="18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Measures of Risk and Return</a:t>
            </a:r>
            <a:endParaRPr sz="18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Why Diversify?</a:t>
            </a:r>
            <a:endParaRPr sz="18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Intro to Portfolio Theory</a:t>
            </a:r>
            <a:endParaRPr sz="18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Vote</a:t>
            </a:r>
            <a:endParaRPr b="0" i="0" sz="1800" u="none" cap="none" strike="noStrike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838e59b946_0_143"/>
          <p:cNvSpPr txBox="1"/>
          <p:nvPr/>
        </p:nvSpPr>
        <p:spPr>
          <a:xfrm>
            <a:off x="483600" y="1289075"/>
            <a:ext cx="112248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Q</a:t>
            </a:r>
            <a:r>
              <a:rPr b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uestion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: Suppose that we have the QQQ, and a leveraged ETF named TQQQ, that returns 3x the return of QQQ on a given day.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For example, if QQQ returned +1% today, then TQQQ returns +3%. If QQQ returns -1%, TQQQ returns -3%.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Say you are a prospective investor. 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What is a situation where you would want to buy QQQ vs. TQQQ? Which would you hold long term?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8372804ff0_0_0"/>
          <p:cNvSpPr txBox="1"/>
          <p:nvPr>
            <p:ph type="ctrTitle"/>
          </p:nvPr>
        </p:nvSpPr>
        <p:spPr>
          <a:xfrm>
            <a:off x="6991350" y="863600"/>
            <a:ext cx="41796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Diversification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838e59b946_0_138"/>
          <p:cNvSpPr txBox="1"/>
          <p:nvPr/>
        </p:nvSpPr>
        <p:spPr>
          <a:xfrm>
            <a:off x="705300" y="1727575"/>
            <a:ext cx="10781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What is diversification?</a:t>
            </a:r>
            <a:endParaRPr b="1"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reducing risk of a single “black swan” event destroying your entire portfolio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the “smart” investor wants to protect their money, especially if they are less risk 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averse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by diversifying, you can turn a “really bad day” in the market into just a “bad day”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83f6726191_0_98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g383f6726191_0_98"/>
          <p:cNvSpPr txBox="1"/>
          <p:nvPr/>
        </p:nvSpPr>
        <p:spPr>
          <a:xfrm>
            <a:off x="705300" y="1098500"/>
            <a:ext cx="107814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This is why people recommend beginner investors to buy ETFs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spread out your risk to just the overall market, not overexposed to a single industry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You also spread out your </a:t>
            </a:r>
            <a:r>
              <a:rPr i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exposure to opportunities</a:t>
            </a:r>
            <a:endParaRPr i="1"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trade war: consumer goods might suffer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but if you have money in tech, you’re probably doing well right now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through diversification, you can capture growth across different sectors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8372804ff0_0_5"/>
          <p:cNvSpPr txBox="1"/>
          <p:nvPr>
            <p:ph type="ctrTitle"/>
          </p:nvPr>
        </p:nvSpPr>
        <p:spPr>
          <a:xfrm>
            <a:off x="6991350" y="863600"/>
            <a:ext cx="41796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Intro to Modern Portfolio Theory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83f6726191_0_9"/>
          <p:cNvSpPr txBox="1"/>
          <p:nvPr/>
        </p:nvSpPr>
        <p:spPr>
          <a:xfrm>
            <a:off x="705300" y="1851325"/>
            <a:ext cx="10781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Why do you invest?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83f6726191_0_14"/>
          <p:cNvSpPr txBox="1"/>
          <p:nvPr/>
        </p:nvSpPr>
        <p:spPr>
          <a:xfrm>
            <a:off x="705300" y="1851325"/>
            <a:ext cx="10781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Why do you invest?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To increase your net worth!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translating this into portfolio theory terms…</a:t>
            </a:r>
            <a:endParaRPr sz="2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838e59b946_0_160"/>
          <p:cNvSpPr txBox="1"/>
          <p:nvPr/>
        </p:nvSpPr>
        <p:spPr>
          <a:xfrm>
            <a:off x="705300" y="1390550"/>
            <a:ext cx="107814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modern portfolio theory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- framework for assembling portfolio of assets such that the </a:t>
            </a:r>
            <a:r>
              <a:rPr i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expected return is maximized for a given level of risk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ectral"/>
              <a:buChar char="-"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assumption that investors are risk averse, meaning that given 2 portfolios that offer the same expected return, investors will prefer the less risky one. 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So an investor will take on increased risk </a:t>
            </a:r>
            <a:r>
              <a:rPr i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only if compensated by higher expected returns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. 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83f6726191_0_22"/>
          <p:cNvSpPr txBox="1"/>
          <p:nvPr/>
        </p:nvSpPr>
        <p:spPr>
          <a:xfrm>
            <a:off x="705300" y="1397250"/>
            <a:ext cx="10781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The </a:t>
            </a:r>
            <a:r>
              <a:rPr b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expected return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of the portfolio is calculated as the weighted sum of the returns of the individual assets.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If you have a portfolio containing 4 equally weighted assets with expected returns of 4%, 6% and 10%, then the expected return would be: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(0.33)(0.04) + (0.33)(0.06) + (0.33)(0.10) = 0.066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83f6726191_0_39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0" name="Google Shape;310;g383f6726191_0_39"/>
          <p:cNvSpPr txBox="1"/>
          <p:nvPr/>
        </p:nvSpPr>
        <p:spPr>
          <a:xfrm>
            <a:off x="705300" y="1397250"/>
            <a:ext cx="1078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311" name="Google Shape;311;g383f6726191_0_39" title="Screenshot 2025-09-26 at 2.47.3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850" y="1219137"/>
            <a:ext cx="9818276" cy="33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383f6726191_0_39" title="Screenshot 2025-09-26 at 2.51.2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875" y="5080463"/>
            <a:ext cx="6818229" cy="1472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>
            <p:ph type="ctrTitle"/>
          </p:nvPr>
        </p:nvSpPr>
        <p:spPr>
          <a:xfrm>
            <a:off x="6991350" y="487680"/>
            <a:ext cx="4179570" cy="33766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EVENT RECAP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22" name="Google Shape;122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3877" r="2297" t="0"/>
          <a:stretch/>
        </p:blipFill>
        <p:spPr>
          <a:xfrm>
            <a:off x="0" y="-5080"/>
            <a:ext cx="6576291" cy="6872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4"/>
          <p:cNvCxnSpPr/>
          <p:nvPr/>
        </p:nvCxnSpPr>
        <p:spPr>
          <a:xfrm rot="10800000">
            <a:off x="0" y="254643"/>
            <a:ext cx="6096000" cy="855762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83f6726191_0_85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" name="Google Shape;319;g383f6726191_0_85"/>
          <p:cNvSpPr txBox="1"/>
          <p:nvPr/>
        </p:nvSpPr>
        <p:spPr>
          <a:xfrm>
            <a:off x="2345600" y="1612650"/>
            <a:ext cx="59403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latin typeface="Spectral"/>
                <a:ea typeface="Spectral"/>
                <a:cs typeface="Spectral"/>
                <a:sym typeface="Spectral"/>
                <a:hlinkClick r:id="rId3"/>
              </a:rPr>
              <a:t>Practice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latin typeface="Spectral"/>
                <a:ea typeface="Spectral"/>
                <a:cs typeface="Spectral"/>
                <a:sym typeface="Spectral"/>
                <a:hlinkClick r:id="rId4"/>
              </a:rPr>
              <a:t>Answer Key</a:t>
            </a: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320" name="Google Shape;320;g383f6726191_0_85" title="Screenshot 2025-09-26 at 3.10.08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4750" y="1205700"/>
            <a:ext cx="1964500" cy="18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383f6726191_0_85" title="Screenshot 2025-09-26 at 3.10.27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7375" y="4081875"/>
            <a:ext cx="2019243" cy="18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8372804ff0_0_10"/>
          <p:cNvSpPr txBox="1"/>
          <p:nvPr>
            <p:ph type="ctrTitle"/>
          </p:nvPr>
        </p:nvSpPr>
        <p:spPr>
          <a:xfrm>
            <a:off x="6991350" y="863600"/>
            <a:ext cx="41796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Coming next week….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7fc8c4035a_0_5"/>
          <p:cNvSpPr txBox="1"/>
          <p:nvPr/>
        </p:nvSpPr>
        <p:spPr>
          <a:xfrm>
            <a:off x="2994450" y="1388075"/>
            <a:ext cx="6203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Next week…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Options 101</a:t>
            </a:r>
            <a:endParaRPr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83f6726191_0_110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0" name="Google Shape;340;g383f6726191_0_110" title="Screenshot 2025-09-26 at 3.38.1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9450" y="2418750"/>
            <a:ext cx="3473410" cy="34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383f6726191_0_110"/>
          <p:cNvSpPr txBox="1"/>
          <p:nvPr/>
        </p:nvSpPr>
        <p:spPr>
          <a:xfrm>
            <a:off x="2994450" y="1353150"/>
            <a:ext cx="620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Vertical Cohort Application</a:t>
            </a:r>
            <a:endParaRPr b="1" sz="28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8980c813b1_0_0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8" name="Google Shape;348;g28980c813b1_0_0"/>
          <p:cNvSpPr txBox="1"/>
          <p:nvPr/>
        </p:nvSpPr>
        <p:spPr>
          <a:xfrm>
            <a:off x="3836700" y="1262554"/>
            <a:ext cx="45186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Social Links</a:t>
            </a:r>
            <a:endParaRPr b="0" i="0" sz="32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349" name="Google Shape;349;g28980c813b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2387" y="3737875"/>
            <a:ext cx="837650" cy="83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28980c813b1_0_0"/>
          <p:cNvSpPr txBox="1"/>
          <p:nvPr/>
        </p:nvSpPr>
        <p:spPr>
          <a:xfrm>
            <a:off x="5411600" y="2648988"/>
            <a:ext cx="260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@cwruquants</a:t>
            </a:r>
            <a:endParaRPr b="0" i="0" sz="28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51" name="Google Shape;351;g28980c813b1_0_0"/>
          <p:cNvSpPr txBox="1"/>
          <p:nvPr/>
        </p:nvSpPr>
        <p:spPr>
          <a:xfrm>
            <a:off x="5411600" y="3848888"/>
            <a:ext cx="260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@cwruquants</a:t>
            </a:r>
            <a:endParaRPr b="0" i="0" sz="28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352" name="Google Shape;352;g28980c813b1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2385" y="5064780"/>
            <a:ext cx="837652" cy="837668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28980c813b1_0_0"/>
          <p:cNvSpPr txBox="1"/>
          <p:nvPr/>
        </p:nvSpPr>
        <p:spPr>
          <a:xfrm>
            <a:off x="5411600" y="5087100"/>
            <a:ext cx="260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@cwruquants</a:t>
            </a:r>
            <a:endParaRPr b="0" i="0" sz="28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354" name="Google Shape;354;g28980c813b1_0_0" title="Screenshot 2025-09-04 at 9.45.45 PM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2375" y="2537975"/>
            <a:ext cx="837650" cy="8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3"/>
          <p:cNvSpPr txBox="1"/>
          <p:nvPr>
            <p:ph type="ctrTitle"/>
          </p:nvPr>
        </p:nvSpPr>
        <p:spPr>
          <a:xfrm>
            <a:off x="4267200" y="1463336"/>
            <a:ext cx="4179600" cy="15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QUESTIONS 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AND ANSWERS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61" name="Google Shape;361;p13"/>
          <p:cNvSpPr txBox="1"/>
          <p:nvPr>
            <p:ph idx="1" type="subTitle"/>
          </p:nvPr>
        </p:nvSpPr>
        <p:spPr>
          <a:xfrm>
            <a:off x="4267200" y="3923903"/>
            <a:ext cx="4179600" cy="28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Contact us!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Email: quants@case.edu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Instagram: @cwruquants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g37f9ba39712_0_3" title="IMG_2347.jpe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575" y="511325"/>
            <a:ext cx="5019252" cy="37644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" name="Google Shape;130;g37f9ba39712_0_3" title="IMG_2349.jpe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3857" y="1595763"/>
            <a:ext cx="4136576" cy="31024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g37f9ba39712_0_3" title="IMG_2350.jpe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16527" y="3368776"/>
            <a:ext cx="4397832" cy="32983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813531f371_0_13"/>
          <p:cNvSpPr txBox="1"/>
          <p:nvPr>
            <p:ph idx="12" type="sldNum"/>
          </p:nvPr>
        </p:nvSpPr>
        <p:spPr>
          <a:xfrm>
            <a:off x="10373350" y="6356349"/>
            <a:ext cx="98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8" name="Google Shape;138;g3813531f371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1875"/>
            <a:ext cx="5831325" cy="439064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" name="Google Shape;139;g3813531f371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7500" y="1915875"/>
            <a:ext cx="6096973" cy="4590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3813531f371_0_22" title="Screenshot 2025-09-19 at 3.26.47 P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9390" y="216225"/>
            <a:ext cx="6413225" cy="64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81228b536a_1_0"/>
          <p:cNvSpPr txBox="1"/>
          <p:nvPr>
            <p:ph type="ctrTitle"/>
          </p:nvPr>
        </p:nvSpPr>
        <p:spPr>
          <a:xfrm>
            <a:off x="6991350" y="863600"/>
            <a:ext cx="41796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PLACEMENT UPDATES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g37f4b4fa32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775" y="1384500"/>
            <a:ext cx="5452050" cy="408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37f4b4fa32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3425" y="1620388"/>
            <a:ext cx="3617201" cy="361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37f4b4fa322_0_0"/>
          <p:cNvSpPr txBox="1"/>
          <p:nvPr/>
        </p:nvSpPr>
        <p:spPr>
          <a:xfrm>
            <a:off x="1943400" y="3990150"/>
            <a:ext cx="298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x3 Quant Interns</a:t>
            </a:r>
            <a:endParaRPr b="0" i="0" sz="21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60" name="Google Shape;160;g37f4b4fa322_0_0"/>
          <p:cNvSpPr txBox="1"/>
          <p:nvPr/>
        </p:nvSpPr>
        <p:spPr>
          <a:xfrm>
            <a:off x="8136525" y="3990150"/>
            <a:ext cx="3104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x1 Data Sci Intern</a:t>
            </a:r>
            <a:endParaRPr b="0" i="0" sz="21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61" name="Google Shape;161;g37f4b4fa322_0_0"/>
          <p:cNvSpPr txBox="1"/>
          <p:nvPr/>
        </p:nvSpPr>
        <p:spPr>
          <a:xfrm>
            <a:off x="4415850" y="1020100"/>
            <a:ext cx="3360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Placement Updates:</a:t>
            </a:r>
            <a:endParaRPr b="0" i="0" sz="2700" u="none" cap="none" strike="noStrike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 txBox="1"/>
          <p:nvPr>
            <p:ph type="ctrTitle"/>
          </p:nvPr>
        </p:nvSpPr>
        <p:spPr>
          <a:xfrm>
            <a:off x="6991350" y="863600"/>
            <a:ext cx="41796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>
                <a:latin typeface="Spectral"/>
                <a:ea typeface="Spectral"/>
                <a:cs typeface="Spectral"/>
                <a:sym typeface="Spectral"/>
              </a:rPr>
              <a:t>Types of Securities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2024-09-03T21:39:53Z</dcterms:created>
  <dc:creator>Sidharth Jindal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